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8"/>
  </p:notesMasterIdLst>
  <p:sldIdLst>
    <p:sldId id="260" r:id="rId2"/>
    <p:sldId id="259" r:id="rId3"/>
    <p:sldId id="261" r:id="rId4"/>
    <p:sldId id="262" r:id="rId5"/>
    <p:sldId id="263" r:id="rId6"/>
    <p:sldId id="265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94643"/>
  </p:normalViewPr>
  <p:slideViewPr>
    <p:cSldViewPr snapToGrid="0" snapToObjects="1">
      <p:cViewPr varScale="1">
        <p:scale>
          <a:sx n="156" d="100"/>
          <a:sy n="156" d="100"/>
        </p:scale>
        <p:origin x="441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85871-570A-C648-8B95-3E3DA43BAAE6}" type="datetimeFigureOut">
              <a:rPr lang="fr-FR" smtClean="0"/>
              <a:t>16/01/2022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1B7E9-02FE-C448-A61E-9FDDB3B4EC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90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78FEFB-AC0A-B04F-9D7E-B08DD3A1B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B57803A-D572-1C4D-B811-CD15D8D41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153E05-9AC0-1741-88DE-8CFA8093C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49260-23E1-EB4F-81F9-E69C18502766}" type="datetime1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02C9A3-A9D1-EA4E-A943-21302C19C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0C9050-06FC-774E-9248-80364CDB2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98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C60C45-2CD0-A94C-9CF0-42D1F4D2A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D4CEE3F-5E31-CC47-A7C9-A1CD65734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C3425F-AB91-5445-B2E3-99576829C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9DD7-E7DA-E445-93C6-343CD1293E2F}" type="datetime1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5A439B-CB78-4E46-A570-A2BA08463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1B5ABA-F279-2945-A318-D922C167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881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D7ACBC5-0F1D-2C4E-A98A-920981E38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96A6F7D-CC2A-1448-8C23-2542ED683F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3B132B2-D740-5F4C-B19A-D6E7429F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F5D9-DA9A-544A-88F9-B8E6A264437C}" type="datetime1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4269DB-9D59-3F48-827B-741CDB2C7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8797B5-2968-A64F-B64D-956E8B98F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83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199681-787B-DD4C-B83B-FE7FA3331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12C9E-36E3-1F47-AF43-20BC2AF75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DA330E-1094-6F4C-84A3-377D10802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D2763-B906-E743-B222-C69B39500736}" type="datetime1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BE62D-3520-4743-BD0E-1089CB74B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0F3C13-6591-414B-885E-9B2FB6EAF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6218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E5183E-AC47-F94E-9E57-54EFCF278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968367-A97D-CB42-A94E-846FC1C99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626FE3-E336-954E-A33D-C6648B315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37B1-5EB2-1A46-98EF-344D58A4714D}" type="datetime1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1B0FDF-EEE0-194E-AAFB-AFAAA11BB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748F3B-BE27-474B-BDC3-CA42F5689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94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C14DA1-432B-1849-B7CD-7F65A9A03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D1A96-A35A-1048-AC76-B5A06A47E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2ADA19F-BEE5-774E-BF4E-CD08BC32E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CEBB932-48D0-744E-B215-710DD7F2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76EC2-63D7-644C-8490-DE44F43CEBBE}" type="datetime1">
              <a:rPr lang="fr-FR" smtClean="0"/>
              <a:t>16/01/2022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4D65B1-4A8A-2D48-8F2A-8F76F5DAF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9C3821-3188-304A-84D5-709AC2ADA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5033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DF6BD9-47CA-3141-999D-9E9E71712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BA2766-CAA9-3640-A147-ED703E17B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9349E5-E952-C647-B05B-3789A3F5A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30B533-CF87-5840-8215-0EB7CABD88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54DC28E-12EE-0C42-8906-C36F604058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CE7FF1F-A742-5443-8DA0-C98BD4D67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8CDBC-264D-A74D-8F0E-310C6205E602}" type="datetime1">
              <a:rPr lang="fr-FR" smtClean="0"/>
              <a:t>16/01/2022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D68D3DD-6AA6-5A45-ACBC-CB3C0C225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EAAB1D-8D35-684F-A3C7-7B627A2D8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9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F5AF1-3570-1440-A8A9-96F96946F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FC6EE13-8EEC-BC40-BC6E-161ECD818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CF708-A504-D441-B9E8-7C35512D7078}" type="datetime1">
              <a:rPr lang="fr-FR" smtClean="0"/>
              <a:t>16/01/2022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0BEE7BE-B409-1745-AA0E-EDA57C73C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C794714-714B-1745-B84A-E6C0C04C1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973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E15E1C2-D39C-6645-8484-B7BBD6F79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0F5B-7758-1F48-8D8D-2FDA35858037}" type="datetime1">
              <a:rPr lang="fr-FR" smtClean="0"/>
              <a:t>16/01/2022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7CA3A4B-19E6-E644-9FED-7F0BB3EEF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F3C888-6AB1-814A-ACCA-AE8A9E24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5320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233AE5-ADDB-A247-B527-CE5058752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364B5-89A9-B441-AF2E-CEB5FD6BB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10A99C-7259-5041-9D12-80672770C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0C63E3A-D8CD-1748-A808-3C28A0D25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EB0A-92D4-D94E-9607-2FF12BB70312}" type="datetime1">
              <a:rPr lang="fr-FR" smtClean="0"/>
              <a:t>16/01/2022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3CC544-F0A1-4341-9CF0-4BB409B42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7EA648-9539-3B4F-93D1-CF426A4D0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0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6F9930-2D5C-324A-B5EC-CE9FB2D4D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4E4A727-1553-BF40-871E-736C31EAA9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3195E41-7CA3-B549-9C38-0501095929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45790D6-4500-E74D-997E-A6DA8F721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B959E-395F-904D-AF79-FF1165A1AE2B}" type="datetime1">
              <a:rPr lang="fr-FR" smtClean="0"/>
              <a:t>16/01/2022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EFF03B-9304-7345-AD53-1AAC6F149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29D76B2-061B-484E-ACE5-B80306FD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240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671C1D-275B-F546-ACC2-13704A68C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902DC1-7AEC-844E-8E59-222DD1571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23C9AA-AD51-8348-8341-153B28ACD6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26025-563D-8944-AE43-1D30F7B1F29A}" type="datetime1">
              <a:rPr lang="fr-FR" smtClean="0"/>
              <a:t>16/01/2022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250909-3582-4F41-8394-7BE8041C8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E3E431-8A7D-5349-9CC9-BAB0B5B09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C679F-D395-A549-8AE3-0438E7995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68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que sur un document avec stylet">
            <a:extLst>
              <a:ext uri="{FF2B5EF4-FFF2-40B4-BE49-F238E27FC236}">
                <a16:creationId xmlns:a16="http://schemas.microsoft.com/office/drawing/2014/main" id="{0815DE71-531B-42B2-BCC1-D869A367BC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10" b="1422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FF34CE6A-FF31-0545-8EA7-742ED2FE3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383" y="2571710"/>
            <a:ext cx="9144000" cy="171457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b="1" dirty="0" err="1">
                <a:solidFill>
                  <a:srgbClr val="FFFFFF"/>
                </a:solidFill>
              </a:rPr>
              <a:t>Analyse</a:t>
            </a:r>
            <a:r>
              <a:rPr lang="en-US" sz="6600" b="1" dirty="0">
                <a:solidFill>
                  <a:srgbClr val="FFFFFF"/>
                </a:solidFill>
              </a:rPr>
              <a:t> </a:t>
            </a:r>
            <a:r>
              <a:rPr lang="en-US" sz="6600" b="1" dirty="0" err="1">
                <a:solidFill>
                  <a:srgbClr val="FFFFFF"/>
                </a:solidFill>
              </a:rPr>
              <a:t>semaine</a:t>
            </a:r>
            <a:r>
              <a:rPr lang="en-US" sz="6600" b="1" dirty="0">
                <a:solidFill>
                  <a:srgbClr val="FFFFFF"/>
                </a:solidFill>
              </a:rPr>
              <a:t> 3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17 au 21 </a:t>
            </a:r>
            <a:r>
              <a:rPr lang="en-US" sz="4000" dirty="0" err="1">
                <a:solidFill>
                  <a:srgbClr val="FFFFFF"/>
                </a:solidFill>
              </a:rPr>
              <a:t>janvier</a:t>
            </a:r>
            <a:r>
              <a:rPr lang="en-US" sz="4000" dirty="0">
                <a:solidFill>
                  <a:srgbClr val="FFFFFF"/>
                </a:solidFill>
              </a:rPr>
              <a:t> 2022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578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A97AA7-B58C-5E41-846A-CB94DA6E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266" y="962167"/>
            <a:ext cx="2934516" cy="44218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 dirty="0" err="1"/>
              <a:t>Evénements</a:t>
            </a:r>
            <a:r>
              <a:rPr lang="en-US" sz="4000" dirty="0"/>
              <a:t> notables</a:t>
            </a:r>
            <a:endParaRPr lang="en-US" sz="40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F4145FA3-4675-9746-B27F-7D0A0C7AF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8929" y="962167"/>
            <a:ext cx="6858113" cy="4743174"/>
          </a:xfrm>
        </p:spPr>
        <p:txBody>
          <a:bodyPr anchor="t">
            <a:normAutofit/>
          </a:bodyPr>
          <a:lstStyle/>
          <a:p>
            <a:r>
              <a:rPr lang="fr-FR" sz="1900" b="1"/>
              <a:t>Semaine d’annonces des résultats</a:t>
            </a:r>
            <a:r>
              <a:rPr lang="fr-FR" sz="1900"/>
              <a:t> (18/19 : financials, 20 : Netflix )</a:t>
            </a:r>
          </a:p>
          <a:p>
            <a:r>
              <a:rPr lang="fr-FR" sz="1900"/>
              <a:t>Lundi 17 janvier : </a:t>
            </a:r>
          </a:p>
          <a:p>
            <a:pPr lvl="1"/>
            <a:r>
              <a:rPr lang="fr-FR" sz="1900" b="1"/>
              <a:t>PIB chinois et vente au détail chinois</a:t>
            </a:r>
            <a:r>
              <a:rPr lang="fr-FR" sz="1900"/>
              <a:t> </a:t>
            </a:r>
          </a:p>
          <a:p>
            <a:pPr lvl="2">
              <a:buFont typeface="Wingdings" pitchFamily="2" charset="2"/>
              <a:buChar char="Ø"/>
            </a:pPr>
            <a:r>
              <a:rPr lang="fr-FR" sz="1900"/>
              <a:t> </a:t>
            </a:r>
            <a:r>
              <a:rPr lang="fr-FR" sz="1900" i="1"/>
              <a:t>A surveiller et voir l’impact sur les marchés asiatiques</a:t>
            </a:r>
          </a:p>
          <a:p>
            <a:pPr lvl="1"/>
            <a:r>
              <a:rPr lang="fr-FR" sz="1900" b="1"/>
              <a:t>Marché US OFF </a:t>
            </a:r>
            <a:r>
              <a:rPr lang="fr-FR" sz="1900"/>
              <a:t>(Martin Luther King day) </a:t>
            </a:r>
          </a:p>
          <a:p>
            <a:pPr lvl="2">
              <a:buFont typeface="Wingdings" pitchFamily="2" charset="2"/>
              <a:buChar char="Ø"/>
            </a:pPr>
            <a:r>
              <a:rPr lang="fr-FR" sz="1900" i="1"/>
              <a:t>Repos complet</a:t>
            </a:r>
          </a:p>
          <a:p>
            <a:pPr marL="0" indent="0">
              <a:buNone/>
            </a:pPr>
            <a:r>
              <a:rPr lang="fr-FR" sz="1900"/>
              <a:t>Mardi 18 janvier :</a:t>
            </a:r>
          </a:p>
          <a:p>
            <a:pPr lvl="1"/>
            <a:r>
              <a:rPr lang="fr-FR" sz="1900"/>
              <a:t>Indice Zew</a:t>
            </a:r>
          </a:p>
          <a:p>
            <a:pPr marL="0" indent="0">
              <a:buNone/>
            </a:pPr>
            <a:r>
              <a:rPr lang="fr-FR" sz="1900"/>
              <a:t>Mercredi 19 Janvier : RAS</a:t>
            </a:r>
          </a:p>
          <a:p>
            <a:pPr marL="0" indent="0">
              <a:buNone/>
            </a:pPr>
            <a:r>
              <a:rPr lang="fr-FR" sz="1900"/>
              <a:t>Jeudi 20 janvier : </a:t>
            </a:r>
          </a:p>
          <a:p>
            <a:pPr lvl="1"/>
            <a:r>
              <a:rPr lang="fr-FR" sz="1900" b="1"/>
              <a:t>Chômage USA</a:t>
            </a:r>
          </a:p>
          <a:p>
            <a:pPr marL="0" indent="0">
              <a:buNone/>
            </a:pPr>
            <a:r>
              <a:rPr lang="fr-FR" sz="1900"/>
              <a:t>Vendredi 21 janvier : RAS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B68C0F9-85EA-0948-A8E8-56763AE5C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9D0C679F-D395-A549-8AE3-0438E79951E2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061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A97AA7-B58C-5E41-846A-CB94DA6E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266" y="962167"/>
            <a:ext cx="3040534" cy="13172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800" b="1" dirty="0"/>
              <a:t>DOW</a:t>
            </a:r>
            <a:br>
              <a:rPr lang="en-US" sz="3600" dirty="0"/>
            </a:br>
            <a:r>
              <a:rPr lang="en-US" sz="2400" dirty="0" err="1"/>
              <a:t>Analyse</a:t>
            </a:r>
            <a:r>
              <a:rPr lang="en-US" sz="2400" dirty="0"/>
              <a:t> </a:t>
            </a:r>
            <a:r>
              <a:rPr lang="en-US" sz="2400" dirty="0" err="1"/>
              <a:t>hebdomadaire</a:t>
            </a:r>
            <a:endParaRPr lang="en-US" sz="36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B68C0F9-85EA-0948-A8E8-56763AE5C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9D0C679F-D395-A549-8AE3-0438E79951E2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 sz="1100">
              <a:solidFill>
                <a:srgbClr val="FFFFFF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2DE1CF0-C977-CB4A-BB1F-6EA968710C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522"/>
          <a:stretch/>
        </p:blipFill>
        <p:spPr>
          <a:xfrm>
            <a:off x="3498574" y="159026"/>
            <a:ext cx="8381160" cy="50942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CA727EF-95D1-6743-8AEA-0BE664CE2E92}"/>
              </a:ext>
            </a:extLst>
          </p:cNvPr>
          <p:cNvSpPr txBox="1"/>
          <p:nvPr/>
        </p:nvSpPr>
        <p:spPr>
          <a:xfrm>
            <a:off x="437982" y="5253315"/>
            <a:ext cx="115830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Deux passages sur le pivot M, le rebond de mardi est à surveiller, un troisième passage rapproché pourrait devenir un break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Zone de range entre </a:t>
            </a:r>
            <a:r>
              <a:rPr lang="fr-FR" sz="1600" dirty="0" err="1"/>
              <a:t>piv</a:t>
            </a:r>
            <a:r>
              <a:rPr lang="fr-FR" sz="1600" dirty="0"/>
              <a:t> S/36000 et 36200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La zone </a:t>
            </a:r>
            <a:r>
              <a:rPr lang="fr-FR" sz="1600" b="1" dirty="0"/>
              <a:t>du R1S/36500 </a:t>
            </a:r>
            <a:r>
              <a:rPr lang="fr-FR" sz="1600" dirty="0"/>
              <a:t>a été testée deux fois mais le dernier reflux a été extrêmement fort donc belle </a:t>
            </a:r>
            <a:r>
              <a:rPr lang="fr-FR" sz="1600" b="1" dirty="0"/>
              <a:t>résistance</a:t>
            </a:r>
            <a:r>
              <a:rPr lang="fr-FR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La ligne  ’1</a:t>
            </a:r>
            <a:r>
              <a:rPr lang="fr-FR" sz="1600" baseline="30000" dirty="0"/>
              <a:t>ier</a:t>
            </a:r>
            <a:r>
              <a:rPr lang="fr-FR" sz="1600" dirty="0"/>
              <a:t> passage du pivot M / Powell au sénat’ a été un </a:t>
            </a:r>
            <a:r>
              <a:rPr lang="fr-FR" sz="1600" b="1" dirty="0"/>
              <a:t>support</a:t>
            </a:r>
            <a:r>
              <a:rPr lang="fr-FR" sz="1600" dirty="0"/>
              <a:t> </a:t>
            </a:r>
            <a:r>
              <a:rPr lang="fr-FR" sz="1600" dirty="0" err="1"/>
              <a:t>breaké</a:t>
            </a:r>
            <a:r>
              <a:rPr lang="fr-FR" sz="1600" dirty="0"/>
              <a:t> suite aux annonces sur la remontée des taux</a:t>
            </a: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099113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A97AA7-B58C-5E41-846A-CB94DA6E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266" y="962167"/>
            <a:ext cx="3040534" cy="13172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800" b="1" dirty="0"/>
              <a:t>DOW</a:t>
            </a:r>
            <a:br>
              <a:rPr lang="en-US" sz="3600" dirty="0"/>
            </a:br>
            <a:r>
              <a:rPr lang="en-US" sz="2400" dirty="0" err="1"/>
              <a:t>Analyse</a:t>
            </a:r>
            <a:r>
              <a:rPr lang="en-US" sz="2400" dirty="0"/>
              <a:t> </a:t>
            </a:r>
            <a:r>
              <a:rPr lang="en-US" sz="2400" dirty="0" err="1"/>
              <a:t>mensuelle</a:t>
            </a:r>
            <a:endParaRPr lang="en-US" sz="36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B68C0F9-85EA-0948-A8E8-56763AE5C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9D0C679F-D395-A549-8AE3-0438E79951E2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A727EF-95D1-6743-8AEA-0BE664CE2E92}"/>
              </a:ext>
            </a:extLst>
          </p:cNvPr>
          <p:cNvSpPr txBox="1"/>
          <p:nvPr/>
        </p:nvSpPr>
        <p:spPr>
          <a:xfrm>
            <a:off x="437982" y="5253315"/>
            <a:ext cx="115830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Comme vu en </a:t>
            </a:r>
            <a:r>
              <a:rPr lang="fr-FR" sz="1600" dirty="0" err="1"/>
              <a:t>weekly</a:t>
            </a:r>
            <a:r>
              <a:rPr lang="fr-FR" sz="1600" dirty="0"/>
              <a:t> le rebond suite aux 2 tests du </a:t>
            </a:r>
            <a:r>
              <a:rPr lang="fr-FR" sz="1600" dirty="0" err="1"/>
              <a:t>pivotM</a:t>
            </a:r>
            <a:r>
              <a:rPr lang="fr-FR" sz="1600" dirty="0"/>
              <a:t> est à surveiller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La </a:t>
            </a:r>
            <a:r>
              <a:rPr lang="fr-FR" sz="1600" b="1" dirty="0"/>
              <a:t>mS1M et les 35200 </a:t>
            </a:r>
            <a:r>
              <a:rPr lang="fr-FR" sz="1600" dirty="0"/>
              <a:t>peuvent être une zone de </a:t>
            </a:r>
            <a:r>
              <a:rPr lang="fr-FR" sz="1600" b="1" dirty="0"/>
              <a:t>rebond</a:t>
            </a:r>
            <a:r>
              <a:rPr lang="fr-FR" sz="1600" dirty="0"/>
              <a:t> (qualité moyenne)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La </a:t>
            </a:r>
            <a:r>
              <a:rPr lang="fr-FR" sz="1600" b="1" dirty="0"/>
              <a:t>réintégration de la mS1M après avoir touché les 35000 </a:t>
            </a:r>
            <a:r>
              <a:rPr lang="fr-FR" sz="1600" dirty="0"/>
              <a:t>est un scénario de bonne qualité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La </a:t>
            </a:r>
            <a:r>
              <a:rPr lang="fr-FR" sz="1600" b="1" dirty="0"/>
              <a:t>S1M</a:t>
            </a:r>
            <a:r>
              <a:rPr lang="fr-FR" sz="1600" dirty="0"/>
              <a:t> est une belle </a:t>
            </a:r>
            <a:r>
              <a:rPr lang="fr-FR" sz="1600" b="1" dirty="0"/>
              <a:t>résistance</a:t>
            </a:r>
            <a:r>
              <a:rPr lang="fr-FR" sz="1600" dirty="0"/>
              <a:t> et pourrait permettre en </a:t>
            </a:r>
            <a:r>
              <a:rPr lang="fr-FR" sz="1600" b="1" dirty="0"/>
              <a:t>rebond</a:t>
            </a:r>
            <a:r>
              <a:rPr lang="fr-FR" sz="1600" dirty="0"/>
              <a:t> vers les 35 000  (excellente qualité)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8A4322-319E-7A40-86FE-51556E858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653" y="334461"/>
            <a:ext cx="8097667" cy="458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64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A97AA7-B58C-5E41-846A-CB94DA6E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266" y="962167"/>
            <a:ext cx="3040534" cy="13172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800" b="1" dirty="0"/>
              <a:t>Nasdaq</a:t>
            </a:r>
            <a:br>
              <a:rPr lang="en-US" sz="3600" dirty="0"/>
            </a:br>
            <a:r>
              <a:rPr lang="en-US" sz="2400" dirty="0" err="1"/>
              <a:t>Analyse</a:t>
            </a:r>
            <a:r>
              <a:rPr lang="en-US" sz="2400" dirty="0"/>
              <a:t> </a:t>
            </a:r>
            <a:r>
              <a:rPr lang="en-US" sz="2400" dirty="0" err="1"/>
              <a:t>hebdomadaire</a:t>
            </a:r>
            <a:endParaRPr lang="en-US" sz="36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B68C0F9-85EA-0948-A8E8-56763AE5C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9D0C679F-D395-A549-8AE3-0438E79951E2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A727EF-95D1-6743-8AEA-0BE664CE2E92}"/>
              </a:ext>
            </a:extLst>
          </p:cNvPr>
          <p:cNvSpPr txBox="1"/>
          <p:nvPr/>
        </p:nvSpPr>
        <p:spPr>
          <a:xfrm>
            <a:off x="437982" y="5093280"/>
            <a:ext cx="11583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La zone des </a:t>
            </a:r>
            <a:r>
              <a:rPr lang="fr-FR" sz="1600" b="1" dirty="0"/>
              <a:t>15200 et 15164 </a:t>
            </a:r>
            <a:r>
              <a:rPr lang="fr-FR" sz="1600" dirty="0"/>
              <a:t>a permis le rebond Lundi, donc </a:t>
            </a:r>
            <a:r>
              <a:rPr lang="fr-FR" sz="1600" b="1" dirty="0"/>
              <a:t>support</a:t>
            </a:r>
            <a:r>
              <a:rPr lang="fr-FR" sz="1600" dirty="0"/>
              <a:t> de bonne qualité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La </a:t>
            </a:r>
            <a:r>
              <a:rPr lang="fr-FR" sz="1600" b="1" dirty="0"/>
              <a:t>mS2M</a:t>
            </a:r>
            <a:r>
              <a:rPr lang="fr-FR" sz="1600" dirty="0"/>
              <a:t> a permis un </a:t>
            </a:r>
            <a:r>
              <a:rPr lang="fr-FR" sz="1600" b="1" dirty="0"/>
              <a:t>rebond</a:t>
            </a:r>
            <a:r>
              <a:rPr lang="fr-FR" sz="1600" dirty="0"/>
              <a:t> de presque 300 points, un second passage pourrait donner un rebond (d’une centaine de points)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Le + bas du mois précédent a été beaucoup travaillé donc il n’est plus très robuste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Si la S1M est break, une réintégration à partir des 15750 est un bon scénario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Les </a:t>
            </a:r>
            <a:r>
              <a:rPr lang="fr-FR" sz="1600" b="1" dirty="0"/>
              <a:t>16 000 et la mS1M </a:t>
            </a:r>
            <a:r>
              <a:rPr lang="fr-FR" sz="1600" dirty="0"/>
              <a:t>sont des zones de </a:t>
            </a:r>
            <a:r>
              <a:rPr lang="fr-FR" sz="1600" b="1" dirty="0"/>
              <a:t>résistance</a:t>
            </a:r>
            <a:r>
              <a:rPr lang="fr-FR" sz="1600" dirty="0"/>
              <a:t>.  </a:t>
            </a:r>
          </a:p>
          <a:p>
            <a:endParaRPr lang="fr-FR" sz="1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8780D50-20D6-A842-A412-1F2868DBD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777" y="143146"/>
            <a:ext cx="8610239" cy="487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75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A97AA7-B58C-5E41-846A-CB94DA6E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266" y="962167"/>
            <a:ext cx="3040534" cy="13172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800" b="1" dirty="0"/>
              <a:t>Nasdaq</a:t>
            </a:r>
            <a:br>
              <a:rPr lang="en-US" sz="3600" dirty="0"/>
            </a:br>
            <a:r>
              <a:rPr lang="en-US" sz="2400" dirty="0" err="1"/>
              <a:t>Analyse</a:t>
            </a:r>
            <a:r>
              <a:rPr lang="en-US" sz="2400" dirty="0"/>
              <a:t> </a:t>
            </a:r>
            <a:r>
              <a:rPr lang="en-US" sz="2400" dirty="0" err="1"/>
              <a:t>mensuelle</a:t>
            </a:r>
            <a:endParaRPr lang="en-US" sz="36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B68C0F9-85EA-0948-A8E8-56763AE5C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9D0C679F-D395-A549-8AE3-0438E79951E2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 sz="1100">
              <a:solidFill>
                <a:srgbClr val="FFFFFF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A727EF-95D1-6743-8AEA-0BE664CE2E92}"/>
              </a:ext>
            </a:extLst>
          </p:cNvPr>
          <p:cNvSpPr txBox="1"/>
          <p:nvPr/>
        </p:nvSpPr>
        <p:spPr>
          <a:xfrm>
            <a:off x="437982" y="5093280"/>
            <a:ext cx="11583034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Depuis</a:t>
            </a:r>
            <a:r>
              <a:rPr lang="en-US" sz="2000" dirty="0"/>
              <a:t> le début de </a:t>
            </a:r>
            <a:r>
              <a:rPr lang="en-US" sz="2000" dirty="0" err="1"/>
              <a:t>l’année</a:t>
            </a:r>
            <a:r>
              <a:rPr lang="en-US" sz="2000" dirty="0"/>
              <a:t>, le Nasdaq </a:t>
            </a:r>
            <a:r>
              <a:rPr lang="en-US" sz="2000" dirty="0" err="1"/>
              <a:t>est</a:t>
            </a:r>
            <a:r>
              <a:rPr lang="en-US" sz="2000" dirty="0"/>
              <a:t> entre </a:t>
            </a:r>
            <a:r>
              <a:rPr lang="en-US" sz="2000" b="1" dirty="0"/>
              <a:t>15200 et 16000/mS1M. </a:t>
            </a:r>
            <a:r>
              <a:rPr lang="en-US" sz="2000" b="1" dirty="0" err="1"/>
              <a:t>Sortir</a:t>
            </a:r>
            <a:r>
              <a:rPr lang="en-US" sz="2000" b="1" dirty="0"/>
              <a:t> de </a:t>
            </a:r>
            <a:r>
              <a:rPr lang="en-US" sz="2000" b="1" dirty="0" err="1"/>
              <a:t>ce</a:t>
            </a:r>
            <a:r>
              <a:rPr lang="en-US" sz="2000" b="1" dirty="0"/>
              <a:t>  ’range’ </a:t>
            </a:r>
            <a:r>
              <a:rPr lang="en-US" sz="2000" dirty="0" err="1"/>
              <a:t>impliquera</a:t>
            </a:r>
            <a:r>
              <a:rPr lang="en-US" sz="2000" dirty="0"/>
              <a:t> un break notable: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Si </a:t>
            </a:r>
            <a:r>
              <a:rPr lang="en-US" sz="2000" dirty="0" err="1"/>
              <a:t>vers</a:t>
            </a:r>
            <a:r>
              <a:rPr lang="en-US" sz="2000" dirty="0"/>
              <a:t> le </a:t>
            </a:r>
            <a:r>
              <a:rPr lang="en-US" sz="2000" dirty="0" err="1"/>
              <a:t>sud</a:t>
            </a:r>
            <a:r>
              <a:rPr lang="en-US" sz="2000" dirty="0"/>
              <a:t> </a:t>
            </a:r>
            <a:r>
              <a:rPr lang="en-US" sz="2000" dirty="0" err="1"/>
              <a:t>alors</a:t>
            </a:r>
            <a:r>
              <a:rPr lang="en-US" sz="2000" dirty="0"/>
              <a:t> les </a:t>
            </a:r>
            <a:r>
              <a:rPr lang="en-US" sz="2000" b="1" dirty="0"/>
              <a:t>15 000 et S2M </a:t>
            </a:r>
            <a:r>
              <a:rPr lang="en-US" sz="2000" dirty="0" err="1"/>
              <a:t>seront</a:t>
            </a:r>
            <a:r>
              <a:rPr lang="en-US" sz="2000" dirty="0"/>
              <a:t> des </a:t>
            </a:r>
            <a:r>
              <a:rPr lang="en-US" sz="2000" b="1" dirty="0" err="1"/>
              <a:t>excellents</a:t>
            </a:r>
            <a:r>
              <a:rPr lang="en-US" sz="2000" b="1" dirty="0"/>
              <a:t> supports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Si </a:t>
            </a:r>
            <a:r>
              <a:rPr lang="en-US" sz="2000" dirty="0" err="1"/>
              <a:t>vers</a:t>
            </a:r>
            <a:r>
              <a:rPr lang="en-US" sz="2000" dirty="0"/>
              <a:t> le </a:t>
            </a:r>
            <a:r>
              <a:rPr lang="en-US" sz="2000" dirty="0" err="1"/>
              <a:t>nord</a:t>
            </a:r>
            <a:r>
              <a:rPr lang="en-US" sz="2000" dirty="0"/>
              <a:t> </a:t>
            </a:r>
            <a:r>
              <a:rPr lang="en-US" sz="2000" dirty="0" err="1"/>
              <a:t>alors</a:t>
            </a:r>
            <a:r>
              <a:rPr lang="en-US" sz="2000" dirty="0"/>
              <a:t> </a:t>
            </a:r>
            <a:r>
              <a:rPr lang="en-US" sz="2000" b="1" dirty="0"/>
              <a:t>pivot M </a:t>
            </a:r>
            <a:r>
              <a:rPr lang="en-US" sz="2000" dirty="0"/>
              <a:t>et surtout </a:t>
            </a:r>
            <a:r>
              <a:rPr lang="en-US" sz="2000" b="1" dirty="0"/>
              <a:t>mR1m/16500 </a:t>
            </a:r>
            <a:r>
              <a:rPr lang="en-US" sz="2000" dirty="0" err="1"/>
              <a:t>seront</a:t>
            </a:r>
            <a:r>
              <a:rPr lang="en-US" sz="2000" dirty="0"/>
              <a:t> des </a:t>
            </a:r>
            <a:r>
              <a:rPr lang="en-US" sz="2000" dirty="0" err="1"/>
              <a:t>résistances</a:t>
            </a:r>
            <a:endParaRPr lang="en-US" sz="2000" dirty="0"/>
          </a:p>
          <a:p>
            <a:endParaRPr lang="fr-FR" sz="16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EBCA55-3E7C-C64D-849C-034F17B422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4" t="4058" r="-414" b="8798"/>
          <a:stretch/>
        </p:blipFill>
        <p:spPr>
          <a:xfrm>
            <a:off x="4220997" y="196817"/>
            <a:ext cx="7533021" cy="489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735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386</Words>
  <Application>Microsoft Office PowerPoint</Application>
  <PresentationFormat>Grand écran</PresentationFormat>
  <Paragraphs>39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Thème Office</vt:lpstr>
      <vt:lpstr>Analyse semaine 3 17 au 21 janvier 2022</vt:lpstr>
      <vt:lpstr>Evénements notables</vt:lpstr>
      <vt:lpstr>DOW Analyse hebdomadaire</vt:lpstr>
      <vt:lpstr>DOW Analyse mensuelle</vt:lpstr>
      <vt:lpstr>Nasdaq Analyse hebdomadaire</vt:lpstr>
      <vt:lpstr>Nasdaq Analyse mensuelle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Evènements notables sur la semaine</dc:title>
  <dc:creator>Benjamin Scaillierez</dc:creator>
  <cp:lastModifiedBy>Benoist Rousseau</cp:lastModifiedBy>
  <cp:revision>15</cp:revision>
  <dcterms:created xsi:type="dcterms:W3CDTF">2022-01-16T08:06:44Z</dcterms:created>
  <dcterms:modified xsi:type="dcterms:W3CDTF">2022-01-16T20:20:31Z</dcterms:modified>
</cp:coreProperties>
</file>